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2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4" autoAdjust="0"/>
  </p:normalViewPr>
  <p:slideViewPr>
    <p:cSldViewPr snapToGrid="0" snapToObjects="1">
      <p:cViewPr>
        <p:scale>
          <a:sx n="100" d="100"/>
          <a:sy n="100" d="100"/>
        </p:scale>
        <p:origin x="-1336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4" Type="http://schemas.microsoft.com/office/2011/relationships/chartStyle" Target="style1.xml"/><Relationship Id="rId5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/>
              <a:t>Market Size of Various </a:t>
            </a:r>
            <a:r>
              <a:rPr lang="en-US" sz="1600" b="1" dirty="0"/>
              <a:t>Financial </a:t>
            </a:r>
            <a:r>
              <a:rPr lang="en-US" sz="1600" b="1" dirty="0" smtClean="0"/>
              <a:t>Products</a:t>
            </a:r>
            <a:endParaRPr lang="en-US" sz="1600" b="1" dirty="0"/>
          </a:p>
        </c:rich>
      </c:tx>
      <c:layout>
        <c:manualLayout>
          <c:xMode val="edge"/>
          <c:yMode val="edge"/>
          <c:x val="0.245023087391854"/>
          <c:y val="0.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Sheet1!$A$1:$A$5</c:f>
              <c:strCache>
                <c:ptCount val="5"/>
                <c:pt idx="0">
                  <c:v>IPOs</c:v>
                </c:pt>
                <c:pt idx="1">
                  <c:v>Project Finance</c:v>
                </c:pt>
                <c:pt idx="2">
                  <c:v>Leasing</c:v>
                </c:pt>
                <c:pt idx="3">
                  <c:v>ABSs</c:v>
                </c:pt>
                <c:pt idx="4">
                  <c:v>Corporate Debt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34.0</c:v>
                </c:pt>
                <c:pt idx="1">
                  <c:v>68.0</c:v>
                </c:pt>
                <c:pt idx="2">
                  <c:v>240.0</c:v>
                </c:pt>
                <c:pt idx="3">
                  <c:v>354.0</c:v>
                </c:pt>
                <c:pt idx="4">
                  <c:v>434.0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0672696"/>
        <c:axId val="2130684856"/>
      </c:barChart>
      <c:catAx>
        <c:axId val="213067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684856"/>
        <c:crosses val="autoZero"/>
        <c:auto val="1"/>
        <c:lblAlgn val="ctr"/>
        <c:lblOffset val="100"/>
        <c:noMultiLvlLbl val="0"/>
      </c:catAx>
      <c:valAx>
        <c:axId val="2130684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672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0.02525</cdr:y>
    </cdr:from>
    <cdr:to>
      <cdr:x>0.05324</cdr:x>
      <cdr:y>0.06945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14300"/>
          <a:ext cx="43815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dirty="0" smtClean="0"/>
            <a:t>$BN</a:t>
          </a:r>
          <a:endParaRPr lang="en-US" sz="1000" b="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A90DF-AC22-AB45-9B05-6F4B5D94A1BF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07700-988B-6B45-AA75-AAFAB9221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4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07700-988B-6B45-AA75-AAFAB92212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1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1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2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6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2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6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6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1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5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E37DE-1DB8-D94D-858E-D218BB8FF902}" type="datetimeFigureOut">
              <a:rPr lang="en-US" smtClean="0"/>
              <a:t>16-10-12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D41C-3423-E546-A68C-91574782F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5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Economic Motivations for Using Project </a:t>
            </a:r>
            <a:r>
              <a:rPr lang="en-US" sz="2800" dirty="0"/>
              <a:t>Finance</a:t>
            </a:r>
            <a:br>
              <a:rPr lang="en-US" sz="2800" dirty="0"/>
            </a:b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Author: Benjamin C.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Esty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Date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February 14,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2003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Presenter: Kevin Shen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Presentation Date: October 12, 2016</a:t>
            </a:r>
          </a:p>
        </p:txBody>
      </p:sp>
    </p:spTree>
    <p:extLst>
      <p:ext uri="{BB962C8B-B14F-4D97-AF65-F5344CB8AC3E}">
        <p14:creationId xmlns:p14="http://schemas.microsoft.com/office/powerpoint/2010/main" val="2090699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 1: Ownership/Control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Concentrated ownership in debt and equity</a:t>
            </a:r>
          </a:p>
          <a:p>
            <a:pPr lvl="1"/>
            <a:r>
              <a:rPr lang="en-US" sz="2000" dirty="0" smtClean="0"/>
              <a:t>Bank debt instead of bond allows sponsors to gain the benefits of creditor monitoring, Diamond (1984)</a:t>
            </a:r>
          </a:p>
          <a:p>
            <a:pPr lvl="1"/>
            <a:r>
              <a:rPr lang="en-US" sz="2000" dirty="0" smtClean="0"/>
              <a:t>Unique board appointed by the sponsors rather than a board membership for public corporations</a:t>
            </a:r>
          </a:p>
          <a:p>
            <a:r>
              <a:rPr lang="en-US" sz="2400" dirty="0" smtClean="0"/>
              <a:t>High leverage</a:t>
            </a:r>
          </a:p>
          <a:p>
            <a:pPr lvl="1"/>
            <a:r>
              <a:rPr lang="en-US" sz="2000" dirty="0" smtClean="0"/>
              <a:t>Project debt repayment is solely dependent upon project cash flows</a:t>
            </a:r>
            <a:r>
              <a:rPr lang="en-US" sz="2000" dirty="0"/>
              <a:t> </a:t>
            </a:r>
            <a:r>
              <a:rPr lang="en-US" sz="2000" dirty="0" smtClean="0"/>
              <a:t>rather than through corporate cash flows</a:t>
            </a:r>
          </a:p>
          <a:p>
            <a:pPr lvl="1"/>
            <a:r>
              <a:rPr lang="en-US" sz="2000" dirty="0" smtClean="0"/>
              <a:t>Short term bank debt (</a:t>
            </a:r>
            <a:r>
              <a:rPr lang="en-US" sz="2000" dirty="0" err="1" smtClean="0"/>
              <a:t>miniperm</a:t>
            </a:r>
            <a:r>
              <a:rPr lang="en-US" sz="2000" dirty="0" smtClean="0"/>
              <a:t>, ~3-5 years)</a:t>
            </a:r>
          </a:p>
          <a:p>
            <a:pPr lvl="1"/>
            <a:r>
              <a:rPr lang="en-US" sz="2000" b="1" dirty="0" smtClean="0"/>
              <a:t>Remark</a:t>
            </a:r>
            <a:r>
              <a:rPr lang="en-US" sz="2000" dirty="0" smtClean="0"/>
              <a:t>: force managers </a:t>
            </a:r>
            <a:r>
              <a:rPr lang="en-US" sz="2000" dirty="0"/>
              <a:t>to focus on performance and </a:t>
            </a:r>
            <a:r>
              <a:rPr lang="en-US" sz="2000" dirty="0" smtClean="0"/>
              <a:t>managing </a:t>
            </a:r>
            <a:r>
              <a:rPr lang="en-US" sz="2000" dirty="0"/>
              <a:t>projects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6260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 2: Debt Overhang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Debt overhang</a:t>
            </a:r>
            <a:r>
              <a:rPr lang="en-US" sz="2400" dirty="0" smtClean="0"/>
              <a:t> is when a corporation has existing debt so great that it cannot borrow more money, even for positive NPV projects</a:t>
            </a:r>
          </a:p>
          <a:p>
            <a:r>
              <a:rPr lang="en-US" sz="2400" dirty="0" smtClean="0"/>
              <a:t>Project finance helps</a:t>
            </a:r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ighly leveraged firms avoid this opportunity cost of underinvestment</a:t>
            </a:r>
          </a:p>
          <a:p>
            <a:pPr lvl="1"/>
            <a:r>
              <a:rPr lang="en-US" sz="2000" dirty="0" smtClean="0"/>
              <a:t>Moderately leveraged firms to raise additional funds without becoming highly levered</a:t>
            </a:r>
            <a:endParaRPr lang="en-US" sz="2400" dirty="0"/>
          </a:p>
          <a:p>
            <a:pPr lvl="1"/>
            <a:r>
              <a:rPr lang="en-US" sz="2400" dirty="0" smtClean="0"/>
              <a:t>Allows sponsors to preserve scarce corporate debt capacity, maintain current credit rating, and borrow more cheaply compared to straight new corporate debt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8444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 2: Debt Overhang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Secured debt reduces leverage-induced underinvestment by allocating returns to new capital providers, </a:t>
            </a:r>
            <a:r>
              <a:rPr lang="en-US" sz="2400" dirty="0" err="1" smtClean="0"/>
              <a:t>Stulz</a:t>
            </a:r>
            <a:r>
              <a:rPr lang="en-US" sz="2400" dirty="0" smtClean="0"/>
              <a:t> and Johnson (1985)</a:t>
            </a:r>
          </a:p>
          <a:p>
            <a:r>
              <a:rPr lang="en-US" sz="2400" dirty="0" smtClean="0"/>
              <a:t>Similar logic, </a:t>
            </a:r>
            <a:r>
              <a:rPr lang="en-US" sz="2400" dirty="0" err="1" smtClean="0"/>
              <a:t>Berkovitch</a:t>
            </a:r>
            <a:r>
              <a:rPr lang="en-US" sz="2400" dirty="0" smtClean="0"/>
              <a:t> and Kim (1990), John and John (1991), Flannery (1993) showed that project finance achieves the same result through separate incorporation and non-recourse debt</a:t>
            </a:r>
          </a:p>
          <a:p>
            <a:r>
              <a:rPr lang="en-US" sz="2400" dirty="0" smtClean="0"/>
              <a:t>Remark: project finance is more effective than secured debt because it eliminates all recourse back to the sponsors</a:t>
            </a:r>
          </a:p>
        </p:txBody>
      </p:sp>
    </p:spTree>
    <p:extLst>
      <p:ext uri="{BB962C8B-B14F-4D97-AF65-F5344CB8AC3E}">
        <p14:creationId xmlns:p14="http://schemas.microsoft.com/office/powerpoint/2010/main" val="3866633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 3: Distress Costs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Reduce the potential collateral damage that a high-risk project can impose on the sponsors</a:t>
            </a:r>
          </a:p>
          <a:p>
            <a:r>
              <a:rPr lang="en-US" sz="2400" dirty="0" smtClean="0"/>
              <a:t>Project finance can dramatically reduce the potential for risk contamination</a:t>
            </a:r>
          </a:p>
          <a:p>
            <a:r>
              <a:rPr lang="en-US" sz="2400" b="1" dirty="0" smtClean="0"/>
              <a:t>Remark</a:t>
            </a:r>
            <a:r>
              <a:rPr lang="en-US" sz="2400" dirty="0" smtClean="0"/>
              <a:t>: for investments with high expected distress costs, project finance may reduce the incremental distress costs to the point where the total combined NPC is positive</a:t>
            </a:r>
          </a:p>
        </p:txBody>
      </p:sp>
    </p:spTree>
    <p:extLst>
      <p:ext uri="{BB962C8B-B14F-4D97-AF65-F5344CB8AC3E}">
        <p14:creationId xmlns:p14="http://schemas.microsoft.com/office/powerpoint/2010/main" val="1886328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Relatively new yet large field of finance that lacks academic research</a:t>
            </a:r>
          </a:p>
          <a:p>
            <a:r>
              <a:rPr lang="en-US" sz="2400" dirty="0" smtClean="0"/>
              <a:t>Project finance reduces the net cost of financing particular assets through three economic motivations:</a:t>
            </a:r>
          </a:p>
          <a:p>
            <a:pPr lvl="1"/>
            <a:r>
              <a:rPr lang="en-US" sz="1800" dirty="0" smtClean="0"/>
              <a:t>Agency costs reduction</a:t>
            </a:r>
          </a:p>
          <a:p>
            <a:pPr lvl="1"/>
            <a:r>
              <a:rPr lang="en-US" sz="1800" dirty="0" smtClean="0"/>
              <a:t>Debt overhang costs reduction</a:t>
            </a:r>
          </a:p>
          <a:p>
            <a:pPr lvl="1"/>
            <a:r>
              <a:rPr lang="en-US" sz="1800" dirty="0" smtClean="0"/>
              <a:t>Distress costs reduction</a:t>
            </a:r>
          </a:p>
        </p:txBody>
      </p:sp>
    </p:spTree>
    <p:extLst>
      <p:ext uri="{BB962C8B-B14F-4D97-AF65-F5344CB8AC3E}">
        <p14:creationId xmlns:p14="http://schemas.microsoft.com/office/powerpoint/2010/main" val="570675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My Opinion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Rudimentary research on project finance that shed lights on this growing field of finance from a risk management perspective</a:t>
            </a:r>
          </a:p>
          <a:p>
            <a:r>
              <a:rPr lang="en-US" sz="2400" dirty="0" smtClean="0"/>
              <a:t>Good: referred to a lot of research in the paper</a:t>
            </a:r>
          </a:p>
          <a:p>
            <a:r>
              <a:rPr lang="en-US" sz="2400" dirty="0" smtClean="0"/>
              <a:t>Bad: lack of statistical information to back up the results</a:t>
            </a:r>
          </a:p>
          <a:p>
            <a:r>
              <a:rPr lang="en-US" sz="2400" dirty="0" smtClean="0"/>
              <a:t>Further research: paper focused on the project level, further research into the cost of borrowing at sponsor level could be proven useful in practice</a:t>
            </a:r>
          </a:p>
        </p:txBody>
      </p:sp>
    </p:spTree>
    <p:extLst>
      <p:ext uri="{BB962C8B-B14F-4D97-AF65-F5344CB8AC3E}">
        <p14:creationId xmlns:p14="http://schemas.microsoft.com/office/powerpoint/2010/main" val="252348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Modigliani and Mill’s Proposition</a:t>
            </a:r>
          </a:p>
          <a:p>
            <a:r>
              <a:rPr lang="en-US" dirty="0" smtClean="0"/>
              <a:t>Project Finance</a:t>
            </a:r>
          </a:p>
          <a:p>
            <a:r>
              <a:rPr lang="en-US" dirty="0" smtClean="0"/>
              <a:t>Analysis of Economic Motivations</a:t>
            </a:r>
          </a:p>
          <a:p>
            <a:pPr lvl="1"/>
            <a:r>
              <a:rPr lang="en-US" sz="2400" dirty="0" smtClean="0"/>
              <a:t>Agency cost: ownership and control</a:t>
            </a:r>
          </a:p>
          <a:p>
            <a:pPr lvl="1"/>
            <a:r>
              <a:rPr lang="en-US" sz="2400" dirty="0" smtClean="0"/>
              <a:t>Under-investment: debt overhang</a:t>
            </a:r>
          </a:p>
          <a:p>
            <a:pPr lvl="1"/>
            <a:r>
              <a:rPr lang="en-US" sz="2400" dirty="0" smtClean="0"/>
              <a:t>Under-investment: incremental distress costs</a:t>
            </a:r>
          </a:p>
          <a:p>
            <a:r>
              <a:rPr lang="en-US" dirty="0" smtClean="0"/>
              <a:t>Author Conclusion</a:t>
            </a:r>
          </a:p>
          <a:p>
            <a:r>
              <a:rPr lang="en-US" dirty="0" smtClean="0"/>
              <a:t>My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9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Modigliani and Mill’s Proposition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Capital-Structure Irrelevance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 perfect market with no frictions, firm value is solely determined by its earning power and by the risk of its underlying assets, independent of its financing choices</a:t>
            </a:r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No taxes (corporate, personal)</a:t>
            </a:r>
          </a:p>
          <a:p>
            <a:pPr lvl="1"/>
            <a:r>
              <a:rPr lang="en-US" dirty="0" smtClean="0"/>
              <a:t>No transaction costs</a:t>
            </a:r>
          </a:p>
          <a:p>
            <a:pPr lvl="1"/>
            <a:r>
              <a:rPr lang="en-US" dirty="0" smtClean="0"/>
              <a:t>No bankruptcy costs</a:t>
            </a:r>
          </a:p>
          <a:p>
            <a:pPr lvl="1"/>
            <a:r>
              <a:rPr lang="en-US" dirty="0" smtClean="0"/>
              <a:t>No agency costs (ownership/control, debt/shareholders)</a:t>
            </a:r>
          </a:p>
          <a:p>
            <a:pPr lvl="1"/>
            <a:r>
              <a:rPr lang="en-US" dirty="0" smtClean="0"/>
              <a:t>Information symmetry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1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Financing Product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of the most important financing vehicles for investments in the natural resources and infrastructure sectors such as power plants, </a:t>
            </a:r>
            <a:r>
              <a:rPr lang="en-US" dirty="0" smtClean="0"/>
              <a:t>pipelines, toll </a:t>
            </a:r>
            <a:r>
              <a:rPr lang="en-US" dirty="0"/>
              <a:t>roads, </a:t>
            </a:r>
            <a:r>
              <a:rPr lang="en-US" dirty="0" smtClean="0"/>
              <a:t>airports, rail roads, </a:t>
            </a:r>
            <a:r>
              <a:rPr lang="en-US" dirty="0"/>
              <a:t>and telecommunications systems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83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Market Size Comparison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872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126163"/>
            <a:ext cx="2009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paper, data as of 2001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42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Structure Components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Organizational Structure</a:t>
            </a:r>
            <a:r>
              <a:rPr lang="en-US" sz="2400" dirty="0" smtClean="0"/>
              <a:t>: legally independent from the sponsors; secured debt, a corporate obligation, does not</a:t>
            </a:r>
          </a:p>
          <a:p>
            <a:r>
              <a:rPr lang="en-US" sz="2400" b="1" dirty="0" smtClean="0"/>
              <a:t>Capital Structure</a:t>
            </a:r>
            <a:r>
              <a:rPr lang="en-US" sz="2400" dirty="0" smtClean="0"/>
              <a:t>: very high leverage (~70%) compared to public corporations (~30%)</a:t>
            </a:r>
          </a:p>
          <a:p>
            <a:r>
              <a:rPr lang="en-US" sz="2400" b="1" dirty="0" smtClean="0"/>
              <a:t>Ownership Structure</a:t>
            </a:r>
            <a:r>
              <a:rPr lang="en-US" sz="2400" dirty="0" smtClean="0"/>
              <a:t>: highly concentrated debt (~1-4 bank loan syndicates) and equity ownership (~1-3 sponsors) structures; bank debt is non-recourse</a:t>
            </a:r>
          </a:p>
          <a:p>
            <a:r>
              <a:rPr lang="en-US" sz="2400" b="1" dirty="0" smtClean="0"/>
              <a:t>Contractual Structure</a:t>
            </a:r>
            <a:r>
              <a:rPr lang="en-US" sz="2400" dirty="0" smtClean="0"/>
              <a:t>: many parties (~10-1000+) involved in a vertical chain; four major project contracts are Equipment, </a:t>
            </a:r>
            <a:r>
              <a:rPr lang="en-US" sz="2400" dirty="0"/>
              <a:t>EPC, </a:t>
            </a:r>
            <a:r>
              <a:rPr lang="en-US" sz="2400" dirty="0" smtClean="0"/>
              <a:t>O&amp;M, and </a:t>
            </a:r>
            <a:r>
              <a:rPr lang="en-US" sz="2400" dirty="0"/>
              <a:t>Purchase </a:t>
            </a:r>
            <a:r>
              <a:rPr lang="en-US" sz="2400" dirty="0" smtClean="0"/>
              <a:t>Agreement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309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Typical Project Structure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1417638"/>
            <a:ext cx="8229601" cy="508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8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Costs &amp; Benefits of Project Finance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Timing: 6-18 months more</a:t>
            </a:r>
          </a:p>
          <a:p>
            <a:r>
              <a:rPr lang="en-US" sz="2400" dirty="0" smtClean="0"/>
              <a:t>Costs: significant transaction costs (~3-5%), Klein, So, and Shin (1996)</a:t>
            </a:r>
          </a:p>
          <a:p>
            <a:r>
              <a:rPr lang="en-US" sz="2400" dirty="0" smtClean="0"/>
              <a:t>Spreads: 50-400 bps more (no cross-collateralization on cash flows and assets), </a:t>
            </a:r>
            <a:r>
              <a:rPr lang="en-US" sz="2400" dirty="0" err="1" smtClean="0"/>
              <a:t>Lewellen</a:t>
            </a:r>
            <a:r>
              <a:rPr lang="en-US" sz="2400" dirty="0" smtClean="0"/>
              <a:t> (1997)</a:t>
            </a:r>
          </a:p>
          <a:p>
            <a:endParaRPr lang="en-US" sz="2400" dirty="0" smtClean="0"/>
          </a:p>
          <a:p>
            <a:r>
              <a:rPr lang="en-US" sz="2400" dirty="0" smtClean="0"/>
              <a:t>Deadweight costs (DWC): transaction, agency, distress, information, taxes, etc.</a:t>
            </a:r>
          </a:p>
          <a:p>
            <a:r>
              <a:rPr lang="en-US" sz="2400" dirty="0" smtClean="0"/>
              <a:t>Framework of analysis is created below based on Myers’ (1974) adjusted present value (APV) methodology:</a:t>
            </a:r>
          </a:p>
          <a:p>
            <a:pPr lvl="1"/>
            <a:r>
              <a:rPr lang="en-US" sz="1800" b="1" dirty="0" smtClean="0"/>
              <a:t>Investment value = (project value) – (project DWC) – (incremental firm DWC)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9932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Project Finance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Motivation 1: Ownership/Control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No mergers and acquisitions, takeover, or liquidation market</a:t>
            </a:r>
          </a:p>
          <a:p>
            <a:pPr lvl="1"/>
            <a:r>
              <a:rPr lang="en-US" sz="2000" dirty="0" smtClean="0"/>
              <a:t>Project company equity is privately held by the sponsors</a:t>
            </a:r>
          </a:p>
          <a:p>
            <a:pPr lvl="1"/>
            <a:r>
              <a:rPr lang="en-US" sz="2000" dirty="0" smtClean="0"/>
              <a:t>Projects generally have construction period and limited lives (not worth much, and decreasing net asset value)</a:t>
            </a:r>
          </a:p>
          <a:p>
            <a:pPr lvl="1"/>
            <a:r>
              <a:rPr lang="en-US" sz="2000" b="1" dirty="0" smtClean="0"/>
              <a:t>Remark</a:t>
            </a:r>
            <a:r>
              <a:rPr lang="en-US" sz="2000" dirty="0" smtClean="0"/>
              <a:t>: when opportunity for incentive conflicts exists, it might be worth the transaction costs to minimize agency costs</a:t>
            </a:r>
          </a:p>
          <a:p>
            <a:r>
              <a:rPr lang="en-US" sz="2400" dirty="0" smtClean="0"/>
              <a:t>“Cash Flow Waterfall” limits managerial discretion</a:t>
            </a:r>
          </a:p>
          <a:p>
            <a:pPr lvl="1"/>
            <a:r>
              <a:rPr lang="en-US" sz="2000" dirty="0" smtClean="0"/>
              <a:t>Waterfall prioritizes claims on cash flows</a:t>
            </a:r>
          </a:p>
          <a:p>
            <a:pPr lvl="1"/>
            <a:r>
              <a:rPr lang="en-US" sz="2000" dirty="0" smtClean="0"/>
              <a:t>Eliminates conflicts between debtholders and </a:t>
            </a:r>
            <a:r>
              <a:rPr lang="en-US" sz="2000" dirty="0" err="1" smtClean="0"/>
              <a:t>equityholders</a:t>
            </a:r>
            <a:r>
              <a:rPr lang="en-US" sz="2000" dirty="0" smtClean="0"/>
              <a:t> regarding distribution and re-investment of cash flows and restructuring in distressed situations</a:t>
            </a:r>
          </a:p>
          <a:p>
            <a:pPr lvl="1"/>
            <a:r>
              <a:rPr lang="en-US" sz="2000" b="1" dirty="0" smtClean="0"/>
              <a:t>Remark</a:t>
            </a:r>
            <a:r>
              <a:rPr lang="en-US" sz="2000" dirty="0" smtClean="0"/>
              <a:t>: simplifies the situation of legal proceedings when project goes under water compared to fighting internally at the sponsor level</a:t>
            </a:r>
          </a:p>
        </p:txBody>
      </p:sp>
    </p:spTree>
    <p:extLst>
      <p:ext uri="{BB962C8B-B14F-4D97-AF65-F5344CB8AC3E}">
        <p14:creationId xmlns:p14="http://schemas.microsoft.com/office/powerpoint/2010/main" val="56977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Project Finance Presentation</Template>
  <TotalTime>303</TotalTime>
  <Words>903</Words>
  <Application>Microsoft Macintosh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Economic Motivations for Using Project Finance Author: Benjamin C. Esty Date: February 14, 2003</vt:lpstr>
      <vt:lpstr>Agenda</vt:lpstr>
      <vt:lpstr>Modigliani and Mill’s Proposition Capital-Structure Irrelevance</vt:lpstr>
      <vt:lpstr>Project Finance Financing Product</vt:lpstr>
      <vt:lpstr>Project Finance Market Size Comparison</vt:lpstr>
      <vt:lpstr>Project Finance Project Structure Components</vt:lpstr>
      <vt:lpstr>Project Finance Typical Project Structure</vt:lpstr>
      <vt:lpstr>Project Finance Costs &amp; Benefits of Project Finance</vt:lpstr>
      <vt:lpstr>Project Finance Motivation 1: Ownership/Control</vt:lpstr>
      <vt:lpstr>Project Finance Motivation 1: Ownership/Control</vt:lpstr>
      <vt:lpstr>Project Finance Motivation 2: Debt Overhang</vt:lpstr>
      <vt:lpstr>Project Finance Motivation 2: Debt Overhang</vt:lpstr>
      <vt:lpstr>Project Finance Motivation 3: Distress Costs</vt:lpstr>
      <vt:lpstr>Project Finance Conclusion</vt:lpstr>
      <vt:lpstr>Project Finance My Opinion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 Motivations for Using Project Finance</dc:title>
  <dc:creator>Tianhao Shen</dc:creator>
  <cp:lastModifiedBy>Kevin Shen</cp:lastModifiedBy>
  <cp:revision>33</cp:revision>
  <dcterms:created xsi:type="dcterms:W3CDTF">2016-10-12T18:07:58Z</dcterms:created>
  <dcterms:modified xsi:type="dcterms:W3CDTF">2016-10-13T00:39:26Z</dcterms:modified>
</cp:coreProperties>
</file>